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7" r:id="rId2"/>
    <p:sldId id="259" r:id="rId3"/>
    <p:sldId id="261" r:id="rId4"/>
    <p:sldId id="264" r:id="rId5"/>
    <p:sldId id="267" r:id="rId6"/>
    <p:sldId id="269" r:id="rId7"/>
    <p:sldId id="266" r:id="rId8"/>
    <p:sldId id="270"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B593A-77A3-4716-B30B-E54536F3CDF5}" type="datetimeFigureOut">
              <a:rPr lang="en-US" smtClean="0"/>
              <a:pPr/>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69C42-B1B8-453B-910E-DD944C297D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F69C42-B1B8-453B-910E-DD944C297D2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971800"/>
          </a:xfrm>
          <a:solidFill>
            <a:schemeClr val="accent2">
              <a:lumMod val="20000"/>
              <a:lumOff val="80000"/>
            </a:schemeClr>
          </a:solidFill>
          <a:ln w="3175">
            <a:solidFill>
              <a:srgbClr val="000000"/>
            </a:solidFill>
          </a:ln>
        </p:spPr>
        <p:txBody>
          <a:bodyPr>
            <a:normAutofit/>
          </a:bodyPr>
          <a:lstStyle/>
          <a:p>
            <a:pPr algn="ctr"/>
            <a:r>
              <a:rPr lang="en-US" b="1" dirty="0" smtClean="0"/>
              <a:t>LANGUAGE ACROSS THE CURRICULUM APPROACH</a:t>
            </a:r>
            <a:r>
              <a:rPr lang="en-US" dirty="0" smtClean="0"/>
              <a:t/>
            </a:r>
            <a:br>
              <a:rPr lang="en-US" dirty="0" smtClean="0"/>
            </a:br>
            <a:endParaRPr lang="en-US" dirty="0"/>
          </a:p>
        </p:txBody>
      </p:sp>
      <p:sp>
        <p:nvSpPr>
          <p:cNvPr id="3" name="Subtitle 2"/>
          <p:cNvSpPr>
            <a:spLocks noGrp="1"/>
          </p:cNvSpPr>
          <p:nvPr>
            <p:ph type="subTitle" idx="1"/>
          </p:nvPr>
        </p:nvSpPr>
        <p:spPr>
          <a:xfrm>
            <a:off x="0" y="2971800"/>
            <a:ext cx="9144000" cy="2209799"/>
          </a:xfrm>
          <a:solidFill>
            <a:schemeClr val="accent2">
              <a:lumMod val="20000"/>
              <a:lumOff val="80000"/>
            </a:schemeClr>
          </a:solidFill>
          <a:ln w="3175">
            <a:solidFill>
              <a:schemeClr val="tx1"/>
            </a:solidFill>
          </a:ln>
        </p:spPr>
        <p:txBody>
          <a:bodyPr>
            <a:normAutofit/>
          </a:bodyPr>
          <a:lstStyle/>
          <a:p>
            <a:pPr algn="r"/>
            <a:r>
              <a:rPr lang="en-US" dirty="0" smtClean="0"/>
              <a:t> </a:t>
            </a:r>
          </a:p>
          <a:p>
            <a:pPr algn="r"/>
            <a:r>
              <a:rPr lang="en-US" dirty="0" smtClean="0"/>
              <a:t>Dr. MAHASHEVTA</a:t>
            </a:r>
          </a:p>
          <a:p>
            <a:pPr algn="r"/>
            <a:r>
              <a:rPr lang="en-US" dirty="0" smtClean="0"/>
              <a:t>ASSISTANT PROFESSOR</a:t>
            </a:r>
          </a:p>
          <a:p>
            <a:pPr algn="r"/>
            <a:r>
              <a:rPr lang="en-US" dirty="0" smtClean="0"/>
              <a:t>GAUR BRAHMAN COLLEGE OF EDUCATION, ROHTAK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a:solidFill>
            <a:schemeClr val="accent2">
              <a:lumMod val="20000"/>
              <a:lumOff val="80000"/>
            </a:schemeClr>
          </a:solidFill>
          <a:ln w="3175">
            <a:solidFill>
              <a:schemeClr val="tx1"/>
            </a:solidFill>
          </a:ln>
        </p:spPr>
        <p:txBody>
          <a:bodyPr>
            <a:normAutofit/>
          </a:bodyPr>
          <a:lstStyle/>
          <a:p>
            <a:pPr algn="just"/>
            <a:r>
              <a:rPr lang="en-US" dirty="0" smtClean="0"/>
              <a:t>LAC is a modern approach in target language learning.</a:t>
            </a:r>
          </a:p>
          <a:p>
            <a:pPr algn="just"/>
            <a:r>
              <a:rPr lang="en-US" dirty="0" smtClean="0"/>
              <a:t> It advocates that language learning should be </a:t>
            </a:r>
            <a:r>
              <a:rPr lang="en-US" dirty="0" err="1" smtClean="0"/>
              <a:t>occured</a:t>
            </a:r>
            <a:r>
              <a:rPr lang="en-US" dirty="0" smtClean="0"/>
              <a:t> throughout the school hours in language classrooms as well as other subject classrooms. </a:t>
            </a:r>
          </a:p>
          <a:p>
            <a:pPr algn="just"/>
            <a:r>
              <a:rPr lang="en-US" dirty="0" smtClean="0"/>
              <a:t>Language Across the Curriculum (LAC) as a concept acknowledges the fact that language education does not only take place in specific subjects explicitly defined and reserved for it, such as mother tongue education, foreign language education, second language education etc.). </a:t>
            </a:r>
            <a:endParaRPr lang="en-US" dirty="0"/>
          </a:p>
        </p:txBody>
      </p:sp>
      <p:sp>
        <p:nvSpPr>
          <p:cNvPr id="2" name="Title 1"/>
          <p:cNvSpPr>
            <a:spLocks noGrp="1"/>
          </p:cNvSpPr>
          <p:nvPr>
            <p:ph type="title"/>
          </p:nvPr>
        </p:nvSpPr>
        <p:spPr>
          <a:xfrm>
            <a:off x="0" y="0"/>
            <a:ext cx="9144000" cy="1935162"/>
          </a:xfrm>
          <a:solidFill>
            <a:schemeClr val="accent2">
              <a:lumMod val="20000"/>
              <a:lumOff val="80000"/>
            </a:schemeClr>
          </a:solidFill>
          <a:ln w="3175">
            <a:solidFill>
              <a:srgbClr val="000000"/>
            </a:solidFill>
          </a:ln>
        </p:spPr>
        <p:txBody>
          <a:bodyPr>
            <a:normAutofit fontScale="90000"/>
          </a:bodyPr>
          <a:lstStyle/>
          <a:p>
            <a:pPr algn="ctr"/>
            <a:r>
              <a:rPr lang="en-US" b="1" dirty="0" smtClean="0"/>
              <a:t>LANGUAGE ACROSS THE CURRICULUM</a:t>
            </a:r>
            <a:r>
              <a:rPr lang="en-US" dirty="0" smtClean="0"/>
              <a:t/>
            </a:r>
            <a:br>
              <a:rPr lang="en-US" dirty="0" smtClean="0"/>
            </a:br>
            <a:r>
              <a:rPr lang="en-US" dirty="0" smtClean="0"/>
              <a:t>(LAC): CONCEPT AND MEANING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a:solidFill>
            <a:schemeClr val="accent2">
              <a:lumMod val="20000"/>
              <a:lumOff val="80000"/>
            </a:schemeClr>
          </a:solidFill>
          <a:ln w="3175">
            <a:solidFill>
              <a:schemeClr val="tx1"/>
            </a:solidFill>
          </a:ln>
        </p:spPr>
        <p:txBody>
          <a:bodyPr>
            <a:normAutofit/>
          </a:bodyPr>
          <a:lstStyle/>
          <a:p>
            <a:pPr algn="just"/>
            <a:r>
              <a:rPr lang="en-US" dirty="0" smtClean="0"/>
              <a:t>LAC approach is based on the concept that Language learning and education also take place in each and every subject in school, in each and every academic/mental activity, across the whole curriculum – whether we are conscious of it or not.</a:t>
            </a:r>
          </a:p>
          <a:p>
            <a:pPr algn="just"/>
            <a:r>
              <a:rPr lang="en-US" dirty="0" smtClean="0"/>
              <a:t>It  also claims that language and learning as well as language and thinking are deeply linked. Therefore, wishing to acknowledge and further develop children's existing mental and linguistic capacities, LAC focuses on active, constructive, potentially autonomous learning (more than on teaching).</a:t>
            </a:r>
            <a:endParaRPr lang="en-US" dirty="0"/>
          </a:p>
        </p:txBody>
      </p:sp>
      <p:sp>
        <p:nvSpPr>
          <p:cNvPr id="2" name="Title 1"/>
          <p:cNvSpPr>
            <a:spLocks noGrp="1"/>
          </p:cNvSpPr>
          <p:nvPr>
            <p:ph type="title"/>
          </p:nvPr>
        </p:nvSpPr>
        <p:spPr>
          <a:xfrm>
            <a:off x="0" y="0"/>
            <a:ext cx="9144000" cy="1219200"/>
          </a:xfrm>
          <a:solidFill>
            <a:schemeClr val="accent2">
              <a:lumMod val="20000"/>
              <a:lumOff val="80000"/>
            </a:schemeClr>
          </a:solidFill>
          <a:ln w="3175">
            <a:solidFill>
              <a:schemeClr val="tx1"/>
            </a:solidFill>
          </a:ln>
        </p:spPr>
        <p:txBody>
          <a:bodyPr/>
          <a:lstStyle/>
          <a:p>
            <a:pPr algn="ctr"/>
            <a:r>
              <a:rPr lang="en-US" dirty="0" smtClean="0"/>
              <a:t>CONCEPT OF LAC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a:solidFill>
            <a:schemeClr val="accent2">
              <a:lumMod val="20000"/>
              <a:lumOff val="80000"/>
            </a:schemeClr>
          </a:solidFill>
          <a:ln w="3175">
            <a:solidFill>
              <a:schemeClr val="tx1"/>
            </a:solidFill>
          </a:ln>
        </p:spPr>
        <p:txBody>
          <a:bodyPr>
            <a:normAutofit/>
          </a:bodyPr>
          <a:lstStyle/>
          <a:p>
            <a:pPr lvl="0" algn="just"/>
            <a:r>
              <a:rPr lang="en-US" dirty="0" smtClean="0"/>
              <a:t>Language is more than surface structure,</a:t>
            </a:r>
          </a:p>
          <a:p>
            <a:pPr lvl="0" algn="just"/>
            <a:r>
              <a:rPr lang="en-US" dirty="0" smtClean="0"/>
              <a:t>The entire school as an environment influences the learners’ language development and </a:t>
            </a:r>
          </a:p>
          <a:p>
            <a:pPr algn="just"/>
            <a:r>
              <a:rPr lang="en-US" dirty="0" smtClean="0"/>
              <a:t>Language plays a key role in virtually all school learning.  </a:t>
            </a:r>
          </a:p>
          <a:p>
            <a:pPr algn="just">
              <a:buNone/>
            </a:pPr>
            <a:r>
              <a:rPr lang="en-US" i="1" dirty="0" smtClean="0"/>
              <a:t>“A language across curriculum perspective particular relevance to primary education. Language is best acquired through different meaning making contexts, and hence all teaching is in a sense language teaching” (NCERT,2006:4).</a:t>
            </a:r>
            <a:endParaRPr lang="en-US" i="1" dirty="0"/>
          </a:p>
        </p:txBody>
      </p:sp>
      <p:sp>
        <p:nvSpPr>
          <p:cNvPr id="2" name="Title 1"/>
          <p:cNvSpPr>
            <a:spLocks noGrp="1"/>
          </p:cNvSpPr>
          <p:nvPr>
            <p:ph type="title"/>
          </p:nvPr>
        </p:nvSpPr>
        <p:spPr>
          <a:xfrm>
            <a:off x="0" y="0"/>
            <a:ext cx="9144000" cy="1143000"/>
          </a:xfrm>
          <a:solidFill>
            <a:schemeClr val="accent2">
              <a:lumMod val="20000"/>
              <a:lumOff val="80000"/>
            </a:schemeClr>
          </a:solidFill>
          <a:ln w="3175">
            <a:solidFill>
              <a:schemeClr val="tx1"/>
            </a:solidFill>
          </a:ln>
        </p:spPr>
        <p:txBody>
          <a:bodyPr/>
          <a:lstStyle/>
          <a:p>
            <a:pPr algn="ctr"/>
            <a:r>
              <a:rPr lang="en-US" dirty="0" smtClean="0"/>
              <a:t>THREE BASIC TENETS OF LAC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a:solidFill>
            <a:schemeClr val="accent2">
              <a:lumMod val="20000"/>
              <a:lumOff val="80000"/>
            </a:schemeClr>
          </a:solidFill>
        </p:spPr>
        <p:txBody>
          <a:bodyPr>
            <a:normAutofit/>
          </a:bodyPr>
          <a:lstStyle/>
          <a:p>
            <a:r>
              <a:rPr lang="en-US" dirty="0" smtClean="0"/>
              <a:t>LAC is an approach that integrates content learning and language learning.</a:t>
            </a:r>
          </a:p>
          <a:p>
            <a:r>
              <a:rPr lang="en-US" dirty="0" smtClean="0"/>
              <a:t>LAC is a structured and monitored approach.</a:t>
            </a:r>
          </a:p>
          <a:p>
            <a:r>
              <a:rPr lang="en-US" dirty="0" smtClean="0"/>
              <a:t>LAC is an assessed approach to explicitly teaching the  language of different subjects.</a:t>
            </a:r>
          </a:p>
          <a:p>
            <a:r>
              <a:rPr lang="en-US" dirty="0" smtClean="0"/>
              <a:t>LAC approach focuses on language proficiency in all subjects to enhance students’ learning.</a:t>
            </a:r>
          </a:p>
          <a:p>
            <a:r>
              <a:rPr lang="en-US" dirty="0" smtClean="0"/>
              <a:t>LAC approach recommends the use of subject- specific vocabulary for integration of language content and  subject content.</a:t>
            </a:r>
          </a:p>
        </p:txBody>
      </p:sp>
      <p:sp>
        <p:nvSpPr>
          <p:cNvPr id="3" name="Title 2"/>
          <p:cNvSpPr>
            <a:spLocks noGrp="1"/>
          </p:cNvSpPr>
          <p:nvPr>
            <p:ph type="title"/>
          </p:nvPr>
        </p:nvSpPr>
        <p:spPr>
          <a:xfrm>
            <a:off x="0" y="0"/>
            <a:ext cx="9144000" cy="1524000"/>
          </a:xfrm>
          <a:solidFill>
            <a:schemeClr val="accent2">
              <a:lumMod val="20000"/>
              <a:lumOff val="80000"/>
            </a:schemeClr>
          </a:solidFill>
        </p:spPr>
        <p:txBody>
          <a:bodyPr>
            <a:normAutofit/>
          </a:bodyPr>
          <a:lstStyle/>
          <a:p>
            <a:pPr algn="ctr"/>
            <a:r>
              <a:rPr lang="en-US" dirty="0" smtClean="0"/>
              <a:t>CHARACTERISTICS of LAC APPROACH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a:solidFill>
            <a:schemeClr val="accent2">
              <a:lumMod val="20000"/>
              <a:lumOff val="80000"/>
            </a:schemeClr>
          </a:solidFill>
        </p:spPr>
        <p:txBody>
          <a:bodyPr>
            <a:normAutofit/>
          </a:bodyPr>
          <a:lstStyle/>
          <a:p>
            <a:pPr algn="just"/>
            <a:r>
              <a:rPr lang="en-US" dirty="0" smtClean="0"/>
              <a:t>LAC approach focuses on the use and application of language in each subject and  comparison of usage and style of the language with other subjects too for better acquisition of language.</a:t>
            </a:r>
          </a:p>
          <a:p>
            <a:pPr algn="just"/>
            <a:r>
              <a:rPr lang="en-US" dirty="0" smtClean="0"/>
              <a:t>LAC approach acknowledges that language learning takes place in all subjects and across the whole curriculum.</a:t>
            </a:r>
          </a:p>
          <a:p>
            <a:pPr algn="just"/>
            <a:r>
              <a:rPr lang="en-US" dirty="0" smtClean="0"/>
              <a:t>LAC approach advocates that language development is joint responsibility of language teachers as well as other subject teachers. </a:t>
            </a:r>
          </a:p>
          <a:p>
            <a:pPr algn="just"/>
            <a:endParaRPr lang="en-US" dirty="0" smtClean="0"/>
          </a:p>
          <a:p>
            <a:pPr algn="just"/>
            <a:endParaRPr lang="en-US" dirty="0"/>
          </a:p>
        </p:txBody>
      </p:sp>
      <p:sp>
        <p:nvSpPr>
          <p:cNvPr id="3" name="Title 2"/>
          <p:cNvSpPr>
            <a:spLocks noGrp="1"/>
          </p:cNvSpPr>
          <p:nvPr>
            <p:ph type="title"/>
          </p:nvPr>
        </p:nvSpPr>
        <p:spPr>
          <a:xfrm>
            <a:off x="0" y="0"/>
            <a:ext cx="9144000" cy="1524000"/>
          </a:xfrm>
          <a:solidFill>
            <a:schemeClr val="accent2">
              <a:lumMod val="20000"/>
              <a:lumOff val="80000"/>
            </a:schemeClr>
          </a:solidFill>
        </p:spPr>
        <p:txBody>
          <a:bodyPr>
            <a:normAutofit/>
          </a:bodyPr>
          <a:lstStyle/>
          <a:p>
            <a:pPr algn="ctr"/>
            <a:r>
              <a:rPr lang="en-US" dirty="0" smtClean="0"/>
              <a:t>CHARACTERISTICS of LAC APPROACH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a:solidFill>
            <a:schemeClr val="accent2">
              <a:lumMod val="20000"/>
              <a:lumOff val="80000"/>
            </a:schemeClr>
          </a:solidFill>
          <a:ln w="3175">
            <a:solidFill>
              <a:schemeClr val="tx1"/>
            </a:solidFill>
          </a:ln>
        </p:spPr>
        <p:txBody>
          <a:bodyPr>
            <a:normAutofit/>
          </a:bodyPr>
          <a:lstStyle/>
          <a:p>
            <a:pPr lvl="0"/>
            <a:r>
              <a:rPr lang="en-US" dirty="0" smtClean="0"/>
              <a:t>Language is more than communication skills.</a:t>
            </a:r>
          </a:p>
          <a:p>
            <a:pPr lvl="0"/>
            <a:r>
              <a:rPr lang="en-US" dirty="0" smtClean="0"/>
              <a:t>Language is also linked to the thinking process.</a:t>
            </a:r>
          </a:p>
          <a:p>
            <a:pPr lvl="0"/>
            <a:r>
              <a:rPr lang="en-US" dirty="0" smtClean="0"/>
              <a:t>Language is a tool for </a:t>
            </a:r>
            <a:r>
              <a:rPr lang="en-US" dirty="0" err="1" smtClean="0"/>
              <a:t>conceptualising</a:t>
            </a:r>
            <a:r>
              <a:rPr lang="en-US" dirty="0" smtClean="0"/>
              <a:t>, for thinking, for networking. </a:t>
            </a:r>
          </a:p>
          <a:p>
            <a:pPr lvl="0"/>
            <a:r>
              <a:rPr lang="en-US" dirty="0" smtClean="0"/>
              <a:t>Language supports mental activity and cognitive precision.</a:t>
            </a:r>
          </a:p>
          <a:p>
            <a:pPr lvl="0"/>
            <a:r>
              <a:rPr lang="en-US" dirty="0" smtClean="0"/>
              <a:t>Language for academic purposes helps to express thoughts more clearly (this is especially true for writing).</a:t>
            </a:r>
          </a:p>
          <a:p>
            <a:endParaRPr lang="en-US" dirty="0"/>
          </a:p>
        </p:txBody>
      </p:sp>
      <p:sp>
        <p:nvSpPr>
          <p:cNvPr id="2" name="Title 1"/>
          <p:cNvSpPr>
            <a:spLocks noGrp="1"/>
          </p:cNvSpPr>
          <p:nvPr>
            <p:ph type="title"/>
          </p:nvPr>
        </p:nvSpPr>
        <p:spPr>
          <a:xfrm>
            <a:off x="0" y="0"/>
            <a:ext cx="9144000" cy="1371600"/>
          </a:xfrm>
          <a:solidFill>
            <a:schemeClr val="accent2">
              <a:lumMod val="20000"/>
              <a:lumOff val="80000"/>
            </a:schemeClr>
          </a:solidFill>
          <a:ln w="3175">
            <a:solidFill>
              <a:schemeClr val="tx1"/>
            </a:solidFill>
          </a:ln>
        </p:spPr>
        <p:txBody>
          <a:bodyPr>
            <a:normAutofit/>
          </a:bodyPr>
          <a:lstStyle/>
          <a:p>
            <a:pPr algn="ctr"/>
            <a:r>
              <a:rPr lang="en-US" dirty="0" smtClean="0"/>
              <a:t>LANGUAGE AND LEARNING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9144000" cy="5486400"/>
          </a:xfrm>
          <a:solidFill>
            <a:schemeClr val="accent2">
              <a:lumMod val="20000"/>
              <a:lumOff val="80000"/>
            </a:schemeClr>
          </a:solidFill>
        </p:spPr>
        <p:txBody>
          <a:bodyPr>
            <a:normAutofit/>
          </a:bodyPr>
          <a:lstStyle/>
          <a:p>
            <a:pPr lvl="0"/>
            <a:r>
              <a:rPr lang="en-US" dirty="0" smtClean="0"/>
              <a:t>Language helps to structure discourse and to practice discourse functions.</a:t>
            </a:r>
          </a:p>
          <a:p>
            <a:pPr lvl="0"/>
            <a:r>
              <a:rPr lang="en-US" dirty="0" smtClean="0"/>
              <a:t>Language plays a central role in learning. No matter what the subject area, students assimilate new concepts when they listen, talk, read and write about what they are learning. </a:t>
            </a:r>
          </a:p>
          <a:p>
            <a:pPr lvl="0"/>
            <a:r>
              <a:rPr lang="en-US" dirty="0" smtClean="0"/>
              <a:t>Speaking and writing reflects the thinking process that is taking place. Students learn in language, therefore if their language is weak, so is their learning. </a:t>
            </a:r>
          </a:p>
          <a:p>
            <a:endParaRPr lang="en-US" dirty="0"/>
          </a:p>
        </p:txBody>
      </p:sp>
      <p:sp>
        <p:nvSpPr>
          <p:cNvPr id="3" name="Title 2"/>
          <p:cNvSpPr>
            <a:spLocks noGrp="1"/>
          </p:cNvSpPr>
          <p:nvPr>
            <p:ph type="title"/>
          </p:nvPr>
        </p:nvSpPr>
        <p:spPr>
          <a:xfrm>
            <a:off x="0" y="0"/>
            <a:ext cx="9144000" cy="1417638"/>
          </a:xfrm>
          <a:solidFill>
            <a:schemeClr val="accent2">
              <a:lumMod val="20000"/>
              <a:lumOff val="80000"/>
            </a:schemeClr>
          </a:solidFill>
        </p:spPr>
        <p:txBody>
          <a:bodyPr/>
          <a:lstStyle/>
          <a:p>
            <a:pPr algn="ctr"/>
            <a:r>
              <a:rPr lang="en-US" dirty="0" smtClean="0"/>
              <a:t>LANGUAGE AND LEARNING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1"/>
            <a:ext cx="9144000" cy="4953000"/>
          </a:xfrm>
          <a:solidFill>
            <a:schemeClr val="accent2">
              <a:lumMod val="20000"/>
              <a:lumOff val="80000"/>
            </a:schemeClr>
          </a:solidFill>
          <a:ln w="3175">
            <a:solidFill>
              <a:schemeClr val="tx1"/>
            </a:solidFill>
          </a:ln>
        </p:spPr>
        <p:txBody>
          <a:bodyPr>
            <a:normAutofit/>
          </a:bodyPr>
          <a:lstStyle/>
          <a:p>
            <a:pPr lvl="0"/>
            <a:r>
              <a:rPr lang="en-US" dirty="0" smtClean="0"/>
              <a:t>Listening: comprehending oral input/intake.</a:t>
            </a:r>
          </a:p>
          <a:p>
            <a:pPr lvl="0"/>
            <a:r>
              <a:rPr lang="en-US" dirty="0" smtClean="0"/>
              <a:t>Speaking: constructing meaningful utterances,</a:t>
            </a:r>
          </a:p>
          <a:p>
            <a:pPr lvl="0"/>
            <a:r>
              <a:rPr lang="en-US" dirty="0" smtClean="0"/>
              <a:t>Reading: understanding written texts. </a:t>
            </a:r>
          </a:p>
          <a:p>
            <a:pPr lvl="0"/>
            <a:r>
              <a:rPr lang="en-US" dirty="0" smtClean="0"/>
              <a:t>Writing: producing written texts/coherent discourse.</a:t>
            </a:r>
          </a:p>
          <a:p>
            <a:pPr lvl="0"/>
            <a:r>
              <a:rPr lang="en-US" dirty="0" smtClean="0"/>
              <a:t>Viewing: attending to visual signs/information. </a:t>
            </a:r>
          </a:p>
          <a:p>
            <a:pPr lvl="0"/>
            <a:r>
              <a:rPr lang="en-US" dirty="0" smtClean="0"/>
              <a:t>Shaping: using visual means of expression.  </a:t>
            </a:r>
          </a:p>
          <a:p>
            <a:pPr lvl="0"/>
            <a:r>
              <a:rPr lang="en-US" dirty="0" smtClean="0"/>
              <a:t>Watching: attending to </a:t>
            </a:r>
            <a:r>
              <a:rPr lang="en-US" smtClean="0"/>
              <a:t>physical movements.</a:t>
            </a:r>
            <a:r>
              <a:rPr lang="en-US" dirty="0" smtClean="0"/>
              <a:t>  </a:t>
            </a:r>
          </a:p>
          <a:p>
            <a:pPr lvl="0"/>
            <a:r>
              <a:rPr lang="en-US" dirty="0" smtClean="0"/>
              <a:t>Moving: using the whole body, the whole person for self‐expression. </a:t>
            </a:r>
          </a:p>
          <a:p>
            <a:endParaRPr lang="en-US" b="1" dirty="0"/>
          </a:p>
        </p:txBody>
      </p:sp>
      <p:sp>
        <p:nvSpPr>
          <p:cNvPr id="2" name="Title 1"/>
          <p:cNvSpPr>
            <a:spLocks noGrp="1"/>
          </p:cNvSpPr>
          <p:nvPr>
            <p:ph type="title"/>
          </p:nvPr>
        </p:nvSpPr>
        <p:spPr>
          <a:xfrm>
            <a:off x="0" y="0"/>
            <a:ext cx="9144000" cy="1905000"/>
          </a:xfrm>
          <a:solidFill>
            <a:schemeClr val="accent2">
              <a:lumMod val="20000"/>
              <a:lumOff val="80000"/>
            </a:schemeClr>
          </a:solidFill>
          <a:ln w="3175">
            <a:solidFill>
              <a:schemeClr val="tx1"/>
            </a:solidFill>
          </a:ln>
        </p:spPr>
        <p:txBody>
          <a:bodyPr>
            <a:normAutofit fontScale="90000"/>
          </a:bodyPr>
          <a:lstStyle/>
          <a:p>
            <a:pPr algn="ctr"/>
            <a:r>
              <a:rPr lang="en-US" b="1" dirty="0" smtClean="0"/>
              <a:t>  USE OF LANGUAGE IN HUMAN ACTIVITIES</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587</Words>
  <Application>Microsoft Office PowerPoint</Application>
  <PresentationFormat>On-screen Show (4:3)</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LANGUAGE ACROSS THE CURRICULUM APPROACH </vt:lpstr>
      <vt:lpstr>LANGUAGE ACROSS THE CURRICULUM (LAC): CONCEPT AND MEANING</vt:lpstr>
      <vt:lpstr>CONCEPT OF LAC</vt:lpstr>
      <vt:lpstr>THREE BASIC TENETS OF LAC</vt:lpstr>
      <vt:lpstr>CHARACTERISTICS of LAC APPROACH</vt:lpstr>
      <vt:lpstr>CHARACTERISTICS of LAC APPROACH</vt:lpstr>
      <vt:lpstr>LANGUAGE AND LEARNING</vt:lpstr>
      <vt:lpstr>LANGUAGE AND LEARNING</vt:lpstr>
      <vt:lpstr>  USE OF LANGUAGE IN HUMAN ACTIVITIES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ACROSS THE CURRICULUM APPROACH </dc:title>
  <dc:creator>Abc</dc:creator>
  <cp:lastModifiedBy>Abc</cp:lastModifiedBy>
  <cp:revision>9</cp:revision>
  <dcterms:created xsi:type="dcterms:W3CDTF">2006-08-16T00:00:00Z</dcterms:created>
  <dcterms:modified xsi:type="dcterms:W3CDTF">2020-03-30T08:56:10Z</dcterms:modified>
</cp:coreProperties>
</file>